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7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  <a:srgbClr val="101010"/>
    <a:srgbClr val="C4A66C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4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3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53D5-2A08-8E4D-B4F4-C19E4830AA7E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1877-4951-2A4E-8980-FC1A1F3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67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53D5-2A08-8E4D-B4F4-C19E4830AA7E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1877-4951-2A4E-8980-FC1A1F3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97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53D5-2A08-8E4D-B4F4-C19E4830AA7E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1877-4951-2A4E-8980-FC1A1F3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90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53D5-2A08-8E4D-B4F4-C19E4830AA7E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1877-4951-2A4E-8980-FC1A1F3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95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53D5-2A08-8E4D-B4F4-C19E4830AA7E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1877-4951-2A4E-8980-FC1A1F3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65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53D5-2A08-8E4D-B4F4-C19E4830AA7E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1877-4951-2A4E-8980-FC1A1F3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66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53D5-2A08-8E4D-B4F4-C19E4830AA7E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1877-4951-2A4E-8980-FC1A1F3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71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53D5-2A08-8E4D-B4F4-C19E4830AA7E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1877-4951-2A4E-8980-FC1A1F3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01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53D5-2A08-8E4D-B4F4-C19E4830AA7E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1877-4951-2A4E-8980-FC1A1F3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64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53D5-2A08-8E4D-B4F4-C19E4830AA7E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1877-4951-2A4E-8980-FC1A1F3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78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53D5-2A08-8E4D-B4F4-C19E4830AA7E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1877-4951-2A4E-8980-FC1A1F3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57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753D5-2A08-8E4D-B4F4-C19E4830AA7E}" type="datetimeFigureOut">
              <a:rPr lang="fr-FR" smtClean="0"/>
              <a:t>15/12/2023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41877-4951-2A4E-8980-FC1A1F3BBB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88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oneTexte 21">
            <a:extLst>
              <a:ext uri="{FF2B5EF4-FFF2-40B4-BE49-F238E27FC236}">
                <a16:creationId xmlns:a16="http://schemas.microsoft.com/office/drawing/2014/main" id="{E85FFB60-61C2-2341-889A-AE87240E3FAB}"/>
              </a:ext>
            </a:extLst>
          </p:cNvPr>
          <p:cNvSpPr txBox="1"/>
          <p:nvPr/>
        </p:nvSpPr>
        <p:spPr>
          <a:xfrm>
            <a:off x="4304247" y="537089"/>
            <a:ext cx="3174222" cy="100796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300" dirty="0">
                <a:latin typeface="Baskerville Old Face" panose="02020602080505020303" pitchFamily="18" charset="77"/>
              </a:rPr>
              <a:t>Champagne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Rosé Ancestral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Mansard</a:t>
            </a: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r>
              <a:rPr lang="fr-FR" sz="1300" dirty="0">
                <a:latin typeface="Baskerville Old Face" panose="02020602080505020303" pitchFamily="18" charset="77"/>
              </a:rPr>
              <a:t>Bourgogne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Champagne</a:t>
            </a: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r>
              <a:rPr lang="fr-FR" sz="1300" dirty="0">
                <a:latin typeface="Baskerville Old Face" panose="02020602080505020303" pitchFamily="18" charset="77"/>
              </a:rPr>
              <a:t>Récoltant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Raisonnée</a:t>
            </a: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r>
              <a:rPr lang="fr-FR" sz="1300" dirty="0">
                <a:latin typeface="Baskerville Old Face" panose="02020602080505020303" pitchFamily="18" charset="77"/>
              </a:rPr>
              <a:t>65% Chardonnay – 23% Pinot Meunier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12% Pinot Meunier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Manuelles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Traditionnelle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En fûts de chêne</a:t>
            </a: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r>
              <a:rPr lang="fr-FR" sz="1300" dirty="0">
                <a:latin typeface="Baskerville Old Face" panose="02020602080505020303" pitchFamily="18" charset="77"/>
              </a:rPr>
              <a:t>12 %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1 à 8 ans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8°C</a:t>
            </a: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r>
              <a:rPr lang="fr-FR" sz="1300" dirty="0">
                <a:latin typeface="Baskerville Old Face" panose="02020602080505020303" pitchFamily="18" charset="77"/>
              </a:rPr>
              <a:t>Ros grenade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Petits fruits rouges, framboise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Nerveux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Importante</a:t>
            </a: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endParaRPr lang="fr-FR" sz="1300" dirty="0">
              <a:latin typeface="Baskerville Old Face" panose="02020602080505020303" pitchFamily="18" charset="77"/>
            </a:endParaRPr>
          </a:p>
          <a:p>
            <a:pPr>
              <a:spcBef>
                <a:spcPts val="600"/>
              </a:spcBef>
            </a:pPr>
            <a:endParaRPr lang="fr-FR" sz="1300" dirty="0">
              <a:latin typeface="Baskerville Old Face" panose="02020602080505020303" pitchFamily="18" charset="77"/>
            </a:endParaRPr>
          </a:p>
          <a:p>
            <a:pPr>
              <a:spcBef>
                <a:spcPts val="600"/>
              </a:spcBef>
            </a:pPr>
            <a:r>
              <a:rPr lang="fr-FR" sz="1300" dirty="0">
                <a:latin typeface="Baskerville Old Face" panose="02020602080505020303" pitchFamily="18" charset="77"/>
              </a:rPr>
              <a:t>Oui</a:t>
            </a:r>
          </a:p>
          <a:p>
            <a:pPr>
              <a:spcAft>
                <a:spcPts val="300"/>
              </a:spcAft>
            </a:pPr>
            <a:r>
              <a:rPr lang="fr-FR" sz="1300" dirty="0">
                <a:latin typeface="Baskerville Old Face" panose="02020602080505020303" pitchFamily="18" charset="77"/>
              </a:rPr>
              <a:t>Saumon sauvage</a:t>
            </a:r>
          </a:p>
          <a:p>
            <a:pPr>
              <a:spcAft>
                <a:spcPts val="300"/>
              </a:spcAft>
            </a:pPr>
            <a:r>
              <a:rPr lang="fr-FR" sz="1300" dirty="0">
                <a:latin typeface="Baskerville Old Face" panose="02020602080505020303" pitchFamily="18" charset="77"/>
              </a:rPr>
              <a:t>Homard bleu de Bretagne</a:t>
            </a:r>
          </a:p>
          <a:p>
            <a:pPr>
              <a:spcAft>
                <a:spcPts val="300"/>
              </a:spcAft>
            </a:pPr>
            <a:r>
              <a:rPr lang="fr-FR" sz="1300" dirty="0">
                <a:latin typeface="Baskerville Old Face" panose="02020602080505020303" pitchFamily="18" charset="77"/>
              </a:rPr>
              <a:t>Côtes de veau basse température</a:t>
            </a:r>
          </a:p>
          <a:p>
            <a:pPr>
              <a:spcAft>
                <a:spcPts val="300"/>
              </a:spcAft>
            </a:pPr>
            <a:r>
              <a:rPr lang="fr-FR" sz="1300" dirty="0">
                <a:latin typeface="Baskerville Old Face" panose="02020602080505020303" pitchFamily="18" charset="77"/>
              </a:rPr>
              <a:t>/</a:t>
            </a:r>
          </a:p>
          <a:p>
            <a:pPr>
              <a:spcAft>
                <a:spcPts val="300"/>
              </a:spcAft>
            </a:pPr>
            <a:r>
              <a:rPr lang="fr-FR" sz="1300" dirty="0">
                <a:latin typeface="Baskerville Old Face" panose="02020602080505020303" pitchFamily="18" charset="77"/>
              </a:rPr>
              <a:t>/</a:t>
            </a:r>
          </a:p>
          <a:p>
            <a:pPr>
              <a:spcAft>
                <a:spcPts val="300"/>
              </a:spcAft>
            </a:pPr>
            <a:r>
              <a:rPr lang="fr-FR" sz="1300" dirty="0">
                <a:latin typeface="Baskerville Old Face" panose="02020602080505020303" pitchFamily="18" charset="77"/>
              </a:rPr>
              <a:t>/</a:t>
            </a:r>
          </a:p>
          <a:p>
            <a:r>
              <a:rPr lang="fr-FR" sz="1300" dirty="0">
                <a:latin typeface="Baskerville Old Face" panose="02020602080505020303" pitchFamily="18" charset="77"/>
              </a:rPr>
              <a:t>Salade de fraises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58F90F-EB4F-C746-97C8-CE34D8D4DB8C}"/>
              </a:ext>
            </a:extLst>
          </p:cNvPr>
          <p:cNvSpPr/>
          <p:nvPr/>
        </p:nvSpPr>
        <p:spPr>
          <a:xfrm>
            <a:off x="1" y="0"/>
            <a:ext cx="4280170" cy="10691813"/>
          </a:xfrm>
          <a:prstGeom prst="rect">
            <a:avLst/>
          </a:prstGeom>
          <a:solidFill>
            <a:srgbClr val="101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2115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6AA7EBAD-7574-B74E-ABE2-854B731BB56B}"/>
              </a:ext>
            </a:extLst>
          </p:cNvPr>
          <p:cNvCxnSpPr>
            <a:cxnSpLocks/>
          </p:cNvCxnSpPr>
          <p:nvPr/>
        </p:nvCxnSpPr>
        <p:spPr>
          <a:xfrm>
            <a:off x="2292486" y="5800189"/>
            <a:ext cx="0" cy="2304000"/>
          </a:xfrm>
          <a:prstGeom prst="line">
            <a:avLst/>
          </a:prstGeom>
          <a:ln w="76200">
            <a:solidFill>
              <a:srgbClr val="1010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E0676586-83FF-174E-BA4D-ECB1CC4508C4}"/>
              </a:ext>
            </a:extLst>
          </p:cNvPr>
          <p:cNvSpPr txBox="1"/>
          <p:nvPr/>
        </p:nvSpPr>
        <p:spPr>
          <a:xfrm>
            <a:off x="813912" y="10249113"/>
            <a:ext cx="12795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900" i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Photo non contractuelle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9F5A2F8-872A-6041-A1BB-535935134CA8}"/>
              </a:ext>
            </a:extLst>
          </p:cNvPr>
          <p:cNvSpPr txBox="1"/>
          <p:nvPr/>
        </p:nvSpPr>
        <p:spPr>
          <a:xfrm>
            <a:off x="2259762" y="537089"/>
            <a:ext cx="2044577" cy="100796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Appellation</a:t>
            </a:r>
            <a:r>
              <a:rPr lang="fr-FR" sz="1300" dirty="0">
                <a:latin typeface="Baskerville Old Face" panose="02020602080505020303" pitchFamily="18" charset="77"/>
              </a:rPr>
              <a:t> </a:t>
            </a: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Climat, Cuvée</a:t>
            </a: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Domaine, Maison</a:t>
            </a: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Région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Sous-Région</a:t>
            </a:r>
          </a:p>
          <a:p>
            <a:pPr algn="r"/>
            <a:endParaRPr lang="fr-FR" sz="1300" b="1" dirty="0">
              <a:solidFill>
                <a:srgbClr val="C4A66C"/>
              </a:solidFill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Viticulteur</a:t>
            </a: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Agriculture</a:t>
            </a: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Cépage(s)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b="1" dirty="0">
              <a:solidFill>
                <a:srgbClr val="C4A66C"/>
              </a:solidFill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Vendanges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Vinification</a:t>
            </a: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Elevage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Degré d’alcool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Temps de garde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Température de service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b="1" dirty="0">
              <a:solidFill>
                <a:srgbClr val="C4A66C"/>
              </a:solidFill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Robe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Nez, Bouche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Caractère du vin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Longueur en bouche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b="1" dirty="0">
              <a:latin typeface="Baskerville Old Face" panose="02020602080505020303" pitchFamily="18" charset="77"/>
            </a:endParaRPr>
          </a:p>
          <a:p>
            <a:pPr algn="r"/>
            <a:endParaRPr lang="fr-FR" sz="1300" b="1" dirty="0">
              <a:solidFill>
                <a:srgbClr val="C4A66C"/>
              </a:solidFill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Accords Mets/vin</a:t>
            </a: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endParaRPr lang="fr-FR" sz="1300" dirty="0">
              <a:latin typeface="Baskerville Old Face" panose="02020602080505020303" pitchFamily="18" charset="77"/>
            </a:endParaRPr>
          </a:p>
          <a:p>
            <a:pPr algn="r">
              <a:spcBef>
                <a:spcPts val="600"/>
              </a:spcBef>
            </a:pPr>
            <a:endParaRPr lang="fr-FR" sz="1300" b="1" dirty="0">
              <a:solidFill>
                <a:srgbClr val="C4A66C"/>
              </a:solidFill>
              <a:latin typeface="Baskerville Old Face" panose="02020602080505020303" pitchFamily="18" charset="77"/>
            </a:endParaRPr>
          </a:p>
          <a:p>
            <a:pPr algn="r">
              <a:spcBef>
                <a:spcPts val="600"/>
              </a:spcBef>
            </a:pPr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Apéritif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>
              <a:spcAft>
                <a:spcPts val="300"/>
              </a:spcAft>
            </a:pPr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Entrée chaude ou froide</a:t>
            </a:r>
          </a:p>
          <a:p>
            <a:pPr algn="r">
              <a:spcAft>
                <a:spcPts val="300"/>
              </a:spcAft>
            </a:pPr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Poisson, Fruits de mer</a:t>
            </a:r>
          </a:p>
          <a:p>
            <a:pPr algn="r">
              <a:spcAft>
                <a:spcPts val="300"/>
              </a:spcAft>
            </a:pPr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Viande blanche, Volaille</a:t>
            </a:r>
          </a:p>
          <a:p>
            <a:pPr algn="r">
              <a:spcAft>
                <a:spcPts val="300"/>
              </a:spcAft>
            </a:pPr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Viande rouge, Gibier</a:t>
            </a:r>
          </a:p>
          <a:p>
            <a:pPr algn="r">
              <a:spcAft>
                <a:spcPts val="300"/>
              </a:spcAft>
            </a:pPr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Plat principal</a:t>
            </a:r>
          </a:p>
          <a:p>
            <a:pPr algn="r">
              <a:spcAft>
                <a:spcPts val="300"/>
              </a:spcAft>
            </a:pPr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Fromage</a:t>
            </a:r>
            <a:endParaRPr lang="fr-FR" sz="1300" dirty="0">
              <a:latin typeface="Baskerville Old Face" panose="02020602080505020303" pitchFamily="18" charset="77"/>
            </a:endParaRPr>
          </a:p>
          <a:p>
            <a:pPr algn="r"/>
            <a:r>
              <a:rPr lang="fr-FR" sz="1300" b="1" dirty="0">
                <a:solidFill>
                  <a:srgbClr val="C4A66C"/>
                </a:solidFill>
                <a:latin typeface="Baskerville Old Face" panose="02020602080505020303" pitchFamily="18" charset="77"/>
              </a:rPr>
              <a:t>Dessert</a:t>
            </a:r>
            <a:endParaRPr lang="fr-FR" sz="1300" dirty="0">
              <a:latin typeface="Baskerville Old Face" panose="02020602080505020303" pitchFamily="18" charset="77"/>
            </a:endParaRP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410C3686-C241-4943-9AD0-BC22CA4B84D5}"/>
              </a:ext>
            </a:extLst>
          </p:cNvPr>
          <p:cNvCxnSpPr>
            <a:cxnSpLocks/>
          </p:cNvCxnSpPr>
          <p:nvPr/>
        </p:nvCxnSpPr>
        <p:spPr>
          <a:xfrm>
            <a:off x="2254386" y="-9729"/>
            <a:ext cx="0" cy="10728000"/>
          </a:xfrm>
          <a:prstGeom prst="line">
            <a:avLst/>
          </a:prstGeom>
          <a:ln w="57150">
            <a:solidFill>
              <a:srgbClr val="C4A6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56F2C5D6-0CB3-8D4A-A276-B54BCAEC9414}"/>
              </a:ext>
            </a:extLst>
          </p:cNvPr>
          <p:cNvCxnSpPr>
            <a:cxnSpLocks/>
          </p:cNvCxnSpPr>
          <p:nvPr/>
        </p:nvCxnSpPr>
        <p:spPr>
          <a:xfrm>
            <a:off x="2252208" y="6051091"/>
            <a:ext cx="0" cy="2358000"/>
          </a:xfrm>
          <a:prstGeom prst="line">
            <a:avLst/>
          </a:prstGeom>
          <a:ln w="101600">
            <a:solidFill>
              <a:srgbClr val="111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BA30ADD3-378F-C348-850F-F04353249571}"/>
              </a:ext>
            </a:extLst>
          </p:cNvPr>
          <p:cNvGrpSpPr/>
          <p:nvPr/>
        </p:nvGrpSpPr>
        <p:grpSpPr>
          <a:xfrm>
            <a:off x="6548293" y="8219572"/>
            <a:ext cx="453428" cy="452097"/>
            <a:chOff x="6716040" y="9843686"/>
            <a:chExt cx="453428" cy="452097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AA6BC89-7F9F-2D4B-AE4C-863FC891D22D}"/>
                </a:ext>
              </a:extLst>
            </p:cNvPr>
            <p:cNvSpPr>
              <a:spLocks/>
            </p:cNvSpPr>
            <p:nvPr/>
          </p:nvSpPr>
          <p:spPr>
            <a:xfrm>
              <a:off x="6809468" y="9935783"/>
              <a:ext cx="360000" cy="360000"/>
            </a:xfrm>
            <a:prstGeom prst="rect">
              <a:avLst/>
            </a:prstGeom>
            <a:solidFill>
              <a:srgbClr val="11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C327C12-72CA-8244-B6D2-8474ADBCC8AF}"/>
                </a:ext>
              </a:extLst>
            </p:cNvPr>
            <p:cNvSpPr>
              <a:spLocks/>
            </p:cNvSpPr>
            <p:nvPr/>
          </p:nvSpPr>
          <p:spPr>
            <a:xfrm>
              <a:off x="6767618" y="9892558"/>
              <a:ext cx="360000" cy="360000"/>
            </a:xfrm>
            <a:prstGeom prst="rect">
              <a:avLst/>
            </a:prstGeom>
            <a:solidFill>
              <a:srgbClr val="C4A66C"/>
            </a:solidFill>
            <a:ln>
              <a:solidFill>
                <a:srgbClr val="C4A6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378E723-203C-7A4E-AFD3-8AD459447BB0}"/>
                </a:ext>
              </a:extLst>
            </p:cNvPr>
            <p:cNvSpPr>
              <a:spLocks/>
            </p:cNvSpPr>
            <p:nvPr/>
          </p:nvSpPr>
          <p:spPr>
            <a:xfrm>
              <a:off x="6716040" y="9843686"/>
              <a:ext cx="36000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C1FD12EC-04A9-4F45-8FDC-5F1B9AF5DC56}"/>
              </a:ext>
            </a:extLst>
          </p:cNvPr>
          <p:cNvCxnSpPr>
            <a:cxnSpLocks/>
          </p:cNvCxnSpPr>
          <p:nvPr/>
        </p:nvCxnSpPr>
        <p:spPr>
          <a:xfrm>
            <a:off x="3081447" y="6069621"/>
            <a:ext cx="0" cy="2376000"/>
          </a:xfrm>
          <a:prstGeom prst="line">
            <a:avLst/>
          </a:prstGeom>
          <a:ln w="57150">
            <a:solidFill>
              <a:srgbClr val="C4A6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Bouteille en verre, boisson, boisson alcoolisée, Boisson distillée&#10;&#10;Description générée automatiquement">
            <a:extLst>
              <a:ext uri="{FF2B5EF4-FFF2-40B4-BE49-F238E27FC236}">
                <a16:creationId xmlns:a16="http://schemas.microsoft.com/office/drawing/2014/main" id="{67B31612-E904-FA4F-0D3A-EB6BE0C09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24" y="2199254"/>
            <a:ext cx="1824668" cy="6635158"/>
          </a:xfrm>
          <a:prstGeom prst="rect">
            <a:avLst/>
          </a:prstGeom>
        </p:spPr>
      </p:pic>
      <p:pic>
        <p:nvPicPr>
          <p:cNvPr id="6" name="Image 5" descr="Une image contenant Police, écriture manuscrite, Graphique, calligraphie&#10;&#10;Description générée automatiquement">
            <a:extLst>
              <a:ext uri="{FF2B5EF4-FFF2-40B4-BE49-F238E27FC236}">
                <a16:creationId xmlns:a16="http://schemas.microsoft.com/office/drawing/2014/main" id="{8CD27B04-8698-F47B-D100-1A842B6E0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23" y="212650"/>
            <a:ext cx="1824667" cy="734733"/>
          </a:xfrm>
          <a:prstGeom prst="rect">
            <a:avLst/>
          </a:prstGeom>
        </p:spPr>
      </p:pic>
      <p:pic>
        <p:nvPicPr>
          <p:cNvPr id="10" name="Image 9" descr="Une image contenant boisson, boisson alcoolisée, alcool, Vaisselle de bar&#10;&#10;Description générée automatiquement">
            <a:extLst>
              <a:ext uri="{FF2B5EF4-FFF2-40B4-BE49-F238E27FC236}">
                <a16:creationId xmlns:a16="http://schemas.microsoft.com/office/drawing/2014/main" id="{6FBA5925-0ADD-F8BE-53AC-4A1EB1DDC8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5428" y="6094991"/>
            <a:ext cx="3487890" cy="232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8371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127</Words>
  <Application>Microsoft Macintosh PowerPoint</Application>
  <PresentationFormat>Personnalisé</PresentationFormat>
  <Paragraphs>97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 scheyder</dc:creator>
  <cp:lastModifiedBy>valerie scheyder</cp:lastModifiedBy>
  <cp:revision>58</cp:revision>
  <cp:lastPrinted>2020-04-28T09:33:52Z</cp:lastPrinted>
  <dcterms:created xsi:type="dcterms:W3CDTF">2020-02-11T10:28:18Z</dcterms:created>
  <dcterms:modified xsi:type="dcterms:W3CDTF">2023-12-15T16:27:12Z</dcterms:modified>
</cp:coreProperties>
</file>